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58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C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05" autoAdjust="0"/>
  </p:normalViewPr>
  <p:slideViewPr>
    <p:cSldViewPr>
      <p:cViewPr varScale="1">
        <p:scale>
          <a:sx n="95" d="100"/>
          <a:sy n="95" d="100"/>
        </p:scale>
        <p:origin x="-4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7E65B8-5DC5-4DD1-A798-31BD7B70295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C643D33-3F4B-4444-93CC-7E20524E5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84296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357430"/>
            <a:ext cx="7406640" cy="1472184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a_AlbionicTtlRg&amp;Bt" pitchFamily="34" charset="-52"/>
              </a:rPr>
              <a:t>Подписано </a:t>
            </a:r>
            <a:br>
              <a:rPr lang="ru-RU" sz="5400" dirty="0" smtClean="0">
                <a:solidFill>
                  <a:srgbClr val="FFFF00"/>
                </a:solidFill>
                <a:latin typeface="a_AlbionicTtlRg&amp;Bt" pitchFamily="34" charset="-52"/>
              </a:rPr>
            </a:br>
            <a:r>
              <a:rPr lang="ru-RU" sz="5400" dirty="0" smtClean="0">
                <a:solidFill>
                  <a:srgbClr val="FFFF00"/>
                </a:solidFill>
                <a:latin typeface="a_AlbionicTtlRg&amp;Bt" pitchFamily="34" charset="-52"/>
              </a:rPr>
              <a:t>к печати </a:t>
            </a:r>
            <a:br>
              <a:rPr lang="ru-RU" sz="5400" dirty="0" smtClean="0">
                <a:solidFill>
                  <a:srgbClr val="FFFF00"/>
                </a:solidFill>
                <a:latin typeface="a_AlbionicTtlRg&amp;Bt" pitchFamily="34" charset="-52"/>
              </a:rPr>
            </a:br>
            <a:r>
              <a:rPr lang="ru-RU" sz="5400" dirty="0" smtClean="0">
                <a:solidFill>
                  <a:srgbClr val="FFFF00"/>
                </a:solidFill>
                <a:latin typeface="a_AlbionicTtlRg&amp;Bt" pitchFamily="34" charset="-52"/>
              </a:rPr>
              <a:t>в годы войны</a:t>
            </a:r>
            <a:endParaRPr lang="ru-RU" sz="5400" dirty="0">
              <a:solidFill>
                <a:srgbClr val="FFFF00"/>
              </a:solidFill>
              <a:latin typeface="a_AlbionicTtlRg&amp;Bt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572008"/>
            <a:ext cx="7286676" cy="1459548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Из редкого фонда научной библиотеки НТГСПИ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0"/>
            <a:ext cx="1352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14480" y="5357826"/>
            <a:ext cx="678661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geriusBlw" pitchFamily="82" charset="-52"/>
              </a:rPr>
              <a:t>Из фондов библиотеки нижнетагильского учительского института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geriusBlw" pitchFamily="8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142984"/>
            <a:ext cx="57864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bevelB w="38100" h="381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Научная литература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14480" y="5357826"/>
            <a:ext cx="67866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Подписано к печати 5 февраля 1943 года. </a:t>
            </a:r>
          </a:p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Тираж 5000. </a:t>
            </a:r>
          </a:p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филиал 1-ой образцовой типографии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огиза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рсфср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 треста «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полиграфкнига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». Свердловск</a:t>
            </a:r>
            <a:endParaRPr lang="ru-RU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_AssuanBrk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285728"/>
            <a:ext cx="70723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bevelB w="38100" h="381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История английской литературы</a:t>
            </a:r>
          </a:p>
        </p:txBody>
      </p:sp>
      <p:pic>
        <p:nvPicPr>
          <p:cNvPr id="10242" name="Picture 2" descr="C:\Documents and Settings\TEMP\Рабочий стол\фото выставка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500174"/>
            <a:ext cx="2422403" cy="3600000"/>
          </a:xfrm>
          <a:prstGeom prst="rect">
            <a:avLst/>
          </a:prstGeom>
          <a:noFill/>
        </p:spPr>
      </p:pic>
      <p:pic>
        <p:nvPicPr>
          <p:cNvPr id="10243" name="Picture 3" descr="C:\Documents and Settings\TEMP\Рабочий стол\фото выставка\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571612"/>
            <a:ext cx="4821633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5008" y="4857760"/>
            <a:ext cx="285752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Подписано к печати </a:t>
            </a:r>
          </a:p>
          <a:p>
            <a:pPr algn="ct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18 июля 1944 года. </a:t>
            </a:r>
          </a:p>
          <a:p>
            <a:pPr algn="ct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Тираж 25000. </a:t>
            </a:r>
          </a:p>
          <a:p>
            <a:pPr algn="ctr"/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З-я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 типография </a:t>
            </a:r>
          </a:p>
          <a:p>
            <a:pPr algn="ctr"/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«Красный пролетарий» треста «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полиграфкнига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»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огиза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 при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снк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рсфср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.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москва</a:t>
            </a:r>
            <a:endParaRPr lang="ru-RU" sz="1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_AssuanBrk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285728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bevelB w="38100" h="381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Научная литература</a:t>
            </a:r>
          </a:p>
        </p:txBody>
      </p:sp>
      <p:pic>
        <p:nvPicPr>
          <p:cNvPr id="11266" name="Picture 2" descr="C:\Documents and Settings\TEMP\Рабочий стол\фото выставка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142984"/>
            <a:ext cx="2362339" cy="3600000"/>
          </a:xfrm>
          <a:prstGeom prst="rect">
            <a:avLst/>
          </a:prstGeom>
          <a:noFill/>
        </p:spPr>
      </p:pic>
      <p:pic>
        <p:nvPicPr>
          <p:cNvPr id="11268" name="Picture 4" descr="C:\Documents and Settings\TEMP\Рабочий стол\фото выставка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214422"/>
            <a:ext cx="2484868" cy="360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4857760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_AlternaBrk" pitchFamily="34" charset="-52"/>
              </a:rPr>
              <a:t>Подписано к печати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_AlternaBrk" pitchFamily="34" charset="-52"/>
              </a:rPr>
              <a:t>7 октября 1944 года.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_AlternaBrk" pitchFamily="34" charset="-52"/>
              </a:rPr>
              <a:t> Тираж 5000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_AlternaBrk" pitchFamily="34" charset="-52"/>
              </a:rPr>
              <a:t>1-я образцовая тип. Треста «</a:t>
            </a:r>
            <a:r>
              <a:rPr lang="ru-RU" sz="1600" dirty="0" err="1" smtClean="0">
                <a:solidFill>
                  <a:schemeClr val="bg1"/>
                </a:solidFill>
                <a:latin typeface="a_AlternaBrk" pitchFamily="34" charset="-52"/>
              </a:rPr>
              <a:t>Полиграфкнига</a:t>
            </a:r>
            <a:r>
              <a:rPr lang="ru-RU" sz="1600" dirty="0" smtClean="0">
                <a:solidFill>
                  <a:schemeClr val="bg1"/>
                </a:solidFill>
                <a:latin typeface="a_AlternaBrk" pitchFamily="34" charset="-52"/>
              </a:rPr>
              <a:t>» </a:t>
            </a:r>
            <a:r>
              <a:rPr lang="ru-RU" sz="1600" dirty="0" err="1" smtClean="0">
                <a:solidFill>
                  <a:schemeClr val="bg1"/>
                </a:solidFill>
                <a:latin typeface="a_AlternaBrk" pitchFamily="34" charset="-52"/>
              </a:rPr>
              <a:t>Огиза</a:t>
            </a:r>
            <a:r>
              <a:rPr lang="ru-RU" sz="1600" dirty="0" smtClean="0">
                <a:solidFill>
                  <a:schemeClr val="bg1"/>
                </a:solidFill>
                <a:latin typeface="a_AlternaBrk" pitchFamily="34" charset="-52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_AlternaBrk" pitchFamily="34" charset="-52"/>
              </a:rPr>
              <a:t>пр</a:t>
            </a:r>
            <a:r>
              <a:rPr lang="ru-RU" sz="1600" dirty="0" smtClean="0">
                <a:solidFill>
                  <a:schemeClr val="bg1"/>
                </a:solidFill>
                <a:latin typeface="a_AlternaBrk" pitchFamily="34" charset="-52"/>
              </a:rPr>
              <a:t> СНК РСФСР. Москва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a_AssuanBrk" pitchFamily="18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85918" y="5500702"/>
            <a:ext cx="67151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Подписано к печати 28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аперля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 1945 года. 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Тираж 50000. </a:t>
            </a:r>
          </a:p>
          <a:p>
            <a:pPr algn="ctr"/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Фабрика детской книги </a:t>
            </a:r>
            <a:r>
              <a:rPr lang="ru-RU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детгиза</a:t>
            </a:r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 </a:t>
            </a:r>
            <a:r>
              <a:rPr lang="ru-RU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наркомпроса</a:t>
            </a:r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 </a:t>
            </a:r>
            <a:r>
              <a:rPr lang="ru-RU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рсфср</a:t>
            </a:r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. </a:t>
            </a:r>
            <a:r>
              <a:rPr lang="ru-RU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москва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_AssuanBrk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285728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bevelB w="38100" h="381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Литература для детей</a:t>
            </a:r>
          </a:p>
        </p:txBody>
      </p:sp>
      <p:pic>
        <p:nvPicPr>
          <p:cNvPr id="12290" name="Picture 2" descr="C:\Documents and Settings\TEMP\Рабочий стол\фото выставка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00108"/>
            <a:ext cx="2706323" cy="3600000"/>
          </a:xfrm>
          <a:prstGeom prst="rect">
            <a:avLst/>
          </a:prstGeom>
          <a:noFill/>
        </p:spPr>
      </p:pic>
      <p:pic>
        <p:nvPicPr>
          <p:cNvPr id="12292" name="Picture 4" descr="C:\Documents and Settings\TEMP\Рабочий стол\фото выставка\Панорама_без_названия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714488"/>
            <a:ext cx="5223706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85918" y="285728"/>
            <a:ext cx="707236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bevelB w="38100" h="381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Книги со штампом технической библиотеки н. т. м. </a:t>
            </a:r>
            <a:r>
              <a:rPr lang="ru-RU" sz="4000" b="1" dirty="0" err="1" smtClean="0">
                <a:solidFill>
                  <a:srgbClr val="FFC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з</a:t>
            </a:r>
            <a:r>
              <a:rPr lang="ru-RU" sz="4000" b="1" dirty="0" smtClean="0">
                <a:solidFill>
                  <a:srgbClr val="FFC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. 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в редком фонде 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научной библиотеки </a:t>
            </a:r>
            <a:r>
              <a:rPr lang="ru-RU" sz="4000" b="1" dirty="0" err="1" smtClean="0">
                <a:solidFill>
                  <a:srgbClr val="FFC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нТГСПИ</a:t>
            </a:r>
            <a:endParaRPr lang="ru-RU" sz="4000" b="1" dirty="0" smtClean="0">
              <a:solidFill>
                <a:srgbClr val="FFC000"/>
              </a:solidFill>
              <a:effectLst>
                <a:innerShdw blurRad="114300">
                  <a:prstClr val="black">
                    <a:alpha val="83000"/>
                  </a:prstClr>
                </a:innerShdw>
              </a:effectLst>
              <a:latin typeface="a_Campus" pitchFamily="82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8001056" cy="8617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  <a:reflection blurRad="12700" stA="28000" endPos="45000" dist="1000" dir="5400000" sy="-100000" algn="bl" rotWithShape="0"/>
              </a:effectLst>
              <a:latin typeface="a_AssuanBrk" pitchFamily="18" charset="-52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В. Д. греков Культура Киевской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руси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  <a:reflection blurRad="12700" stA="28000" endPos="45000" dist="1000" dir="5400000" sy="-100000" algn="bl" rotWithShape="0"/>
              </a:effectLst>
              <a:latin typeface="a_AssuanBrk" pitchFamily="18" charset="-52"/>
            </a:endParaRPr>
          </a:p>
          <a:p>
            <a:pPr algn="ct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  <a:reflection blurRad="12700" stA="28000" endPos="45000" dist="1000" dir="5400000" sy="-100000" algn="bl" rotWithShape="0"/>
              </a:effectLst>
              <a:latin typeface="a_AssuanBrk" pitchFamily="18" charset="-52"/>
            </a:endParaRPr>
          </a:p>
        </p:txBody>
      </p:sp>
      <p:pic>
        <p:nvPicPr>
          <p:cNvPr id="13315" name="Picture 3" descr="C:\Documents and Settings\TEMP\Рабочий стол\фото выставка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428736"/>
            <a:ext cx="5488780" cy="396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5500702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Подписано в печать 27 апреля 1944 года.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Тираж 5000.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6-я типография треста «</a:t>
            </a:r>
            <a:r>
              <a:rPr lang="ru-RU" dirty="0" err="1" smtClean="0">
                <a:solidFill>
                  <a:schemeClr val="bg1"/>
                </a:solidFill>
                <a:latin typeface="a_AlternaBrk" pitchFamily="34" charset="-52"/>
              </a:rPr>
              <a:t>Полиграфкнига</a:t>
            </a:r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a_AlternaBrk" pitchFamily="34" charset="-52"/>
              </a:rPr>
              <a:t>ОГИЗа</a:t>
            </a:r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 при СНК РСФСР.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Москва </a:t>
            </a:r>
            <a:endParaRPr lang="ru-RU" dirty="0">
              <a:solidFill>
                <a:schemeClr val="bg1"/>
              </a:solidFill>
              <a:latin typeface="a_AlternaBrk" pitchFamily="34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8143900" cy="123110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  <a:reflection blurRad="12700" stA="28000" endPos="45000" dist="1000" dir="5400000" sy="-100000" algn="bl" rotWithShape="0"/>
              </a:effectLst>
              <a:latin typeface="a_AssuanBrk" pitchFamily="18" charset="-52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А. Яковлев холопство и холопы в московском государстве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 XVII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_AssuanBrk" pitchFamily="18" charset="-52"/>
              </a:rPr>
              <a:t>в.</a:t>
            </a:r>
          </a:p>
          <a:p>
            <a:pPr algn="ct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  <a:reflection blurRad="12700" stA="28000" endPos="45000" dist="1000" dir="5400000" sy="-100000" algn="bl" rotWithShape="0"/>
              </a:effectLst>
              <a:latin typeface="a_AssuanBrk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5500702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Подписано в печать 23 июня1943 года.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Тираж 4000.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1-я Образцовая типография </a:t>
            </a:r>
            <a:r>
              <a:rPr lang="ru-RU" dirty="0" err="1" smtClean="0">
                <a:solidFill>
                  <a:schemeClr val="bg1"/>
                </a:solidFill>
                <a:latin typeface="a_AlternaBrk" pitchFamily="34" charset="-52"/>
              </a:rPr>
              <a:t>Огиза</a:t>
            </a:r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 РСФСР треста «</a:t>
            </a:r>
            <a:r>
              <a:rPr lang="ru-RU" dirty="0" err="1" smtClean="0">
                <a:solidFill>
                  <a:schemeClr val="bg1"/>
                </a:solidFill>
                <a:latin typeface="a_AlternaBrk" pitchFamily="34" charset="-52"/>
              </a:rPr>
              <a:t>Полиграфкнига</a:t>
            </a:r>
            <a:r>
              <a:rPr lang="ru-RU" dirty="0" smtClean="0">
                <a:solidFill>
                  <a:schemeClr val="bg1"/>
                </a:solidFill>
                <a:latin typeface="a_AlternaBrk" pitchFamily="34" charset="-52"/>
              </a:rPr>
              <a:t>». Москва</a:t>
            </a:r>
            <a:endParaRPr lang="ru-RU" dirty="0">
              <a:solidFill>
                <a:schemeClr val="bg1"/>
              </a:solidFill>
              <a:latin typeface="a_AlternaBrk" pitchFamily="34" charset="-52"/>
            </a:endParaRPr>
          </a:p>
        </p:txBody>
      </p:sp>
      <p:pic>
        <p:nvPicPr>
          <p:cNvPr id="14338" name="Picture 2" descr="C:\Documents and Settings\TEMP\Рабочий стол\фото выставка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500174"/>
            <a:ext cx="2616835" cy="3960000"/>
          </a:xfrm>
          <a:prstGeom prst="rect">
            <a:avLst/>
          </a:prstGeom>
          <a:noFill/>
        </p:spPr>
      </p:pic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072066" y="1500174"/>
          <a:ext cx="2633663" cy="3992562"/>
        </p:xfrm>
        <a:graphic>
          <a:graphicData uri="http://schemas.openxmlformats.org/presentationml/2006/ole">
            <p:oleObj spid="_x0000_s14339" name="Acrobat Document" r:id="rId6" imgW="4457700" imgH="687705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4171" y="428604"/>
            <a:ext cx="8044221" cy="6215106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00100" y="928670"/>
            <a:ext cx="8143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_AssuanBrk" pitchFamily="18" charset="-52"/>
              </a:rPr>
              <a:t>«Время неумолимо отсчитывает год за годом. </a:t>
            </a:r>
          </a:p>
          <a:p>
            <a:pPr lvl="0"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_AssuanBrk" pitchFamily="18" charset="-52"/>
              </a:rPr>
              <a:t>Великая Отечественная война становится историей. </a:t>
            </a:r>
          </a:p>
          <a:p>
            <a:pPr lvl="0"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_AssuanBrk" pitchFamily="18" charset="-52"/>
              </a:rPr>
              <a:t>Но не становится меньше людей у памятников, памятных знаков, мемориальных досок, братских могил. </a:t>
            </a:r>
          </a:p>
          <a:p>
            <a:pPr lvl="0"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_AssuanBrk" pitchFamily="18" charset="-52"/>
                <a:ea typeface="Calibri" pitchFamily="34" charset="0"/>
                <a:cs typeface="Times New Roman" pitchFamily="18" charset="0"/>
              </a:rPr>
              <a:t>Книжное дело страны с честью выдержало все испытания войны и ценой огромного напряжения сил внесло свой вклад в победу над фашизмом»</a:t>
            </a:r>
          </a:p>
          <a:p>
            <a:pPr lvl="0"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_AssuanBrk" pitchFamily="18" charset="-52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_AssuanBrk" pitchFamily="18" charset="-52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_AssuanBrk" pitchFamily="18" charset="-52"/>
                <a:ea typeface="Calibri" pitchFamily="34" charset="0"/>
                <a:cs typeface="Times New Roman" pitchFamily="18" charset="0"/>
              </a:rPr>
              <a:t>http://www.onb.kursk.ru/our-booke/voina/knigi/wow.html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_AssuanBrk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585789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Научная библиотека НТГСПИ, 2015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pic>
        <p:nvPicPr>
          <p:cNvPr id="4098" name="Picture 2" descr="C:\Documents and Settings\TEMP\Рабочий стол\фото выставка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66"/>
            <a:ext cx="1643074" cy="21431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14480" y="5357826"/>
            <a:ext cx="678661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geriusBlw" pitchFamily="82" charset="-52"/>
              </a:rPr>
              <a:t>Из фондов библиотеки нижнетагильского учительского института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geriusBlw" pitchFamily="8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2143116"/>
            <a:ext cx="578647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bevelB w="38100" h="381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печать,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поднимающая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патриотический  дух армии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innerShdw blurRad="114300">
                    <a:prstClr val="black">
                      <a:alpha val="83000"/>
                    </a:prstClr>
                  </a:innerShdw>
                </a:effectLst>
                <a:latin typeface="a_Campus" pitchFamily="82" charset="-52"/>
              </a:rPr>
              <a:t>и народа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8501090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00174"/>
            <a:ext cx="3571900" cy="35719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_Campus" pitchFamily="82" charset="-52"/>
              </a:rPr>
              <a:t>Пусть вдохновляет вас </a:t>
            </a:r>
            <a:br>
              <a:rPr lang="ru-RU" sz="1600" dirty="0" smtClean="0">
                <a:solidFill>
                  <a:schemeClr val="bg1"/>
                </a:solidFill>
                <a:latin typeface="a_Campus" pitchFamily="82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a_Campus" pitchFamily="82" charset="-52"/>
              </a:rPr>
              <a:t>в этой войне мужественный </a:t>
            </a:r>
            <a:br>
              <a:rPr lang="ru-RU" sz="1600" dirty="0" smtClean="0">
                <a:solidFill>
                  <a:schemeClr val="bg1"/>
                </a:solidFill>
                <a:latin typeface="a_Campus" pitchFamily="82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a_Campus" pitchFamily="82" charset="-52"/>
              </a:rPr>
              <a:t>образ наших великих предков – </a:t>
            </a:r>
            <a:br>
              <a:rPr lang="ru-RU" sz="1600" dirty="0" smtClean="0">
                <a:solidFill>
                  <a:schemeClr val="bg1"/>
                </a:solidFill>
                <a:latin typeface="a_Campus" pitchFamily="82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a_Campus" pitchFamily="82" charset="-52"/>
              </a:rPr>
              <a:t>Александра Невского, </a:t>
            </a:r>
            <a:r>
              <a:rPr lang="ru-RU" sz="1600" dirty="0" err="1" smtClean="0">
                <a:solidFill>
                  <a:schemeClr val="bg1"/>
                </a:solidFill>
                <a:latin typeface="a_Campus" pitchFamily="82" charset="-52"/>
              </a:rPr>
              <a:t>Димитрия</a:t>
            </a:r>
            <a:r>
              <a:rPr lang="ru-RU" sz="1600" dirty="0" smtClean="0">
                <a:solidFill>
                  <a:schemeClr val="bg1"/>
                </a:solidFill>
                <a:latin typeface="a_Campus" pitchFamily="82" charset="-52"/>
              </a:rPr>
              <a:t> Донского, Кузьмы Минина, </a:t>
            </a:r>
            <a:r>
              <a:rPr lang="ru-RU" sz="1600" dirty="0" err="1" smtClean="0">
                <a:solidFill>
                  <a:schemeClr val="bg1"/>
                </a:solidFill>
                <a:latin typeface="a_Campus" pitchFamily="82" charset="-52"/>
              </a:rPr>
              <a:t>Димитрия</a:t>
            </a:r>
            <a:r>
              <a:rPr lang="ru-RU" sz="1600" dirty="0" smtClean="0">
                <a:solidFill>
                  <a:schemeClr val="bg1"/>
                </a:solidFill>
                <a:latin typeface="a_Campus" pitchFamily="82" charset="-52"/>
              </a:rPr>
              <a:t> Пожарского, Александра Суворова, Михаила Кутузова!</a:t>
            </a:r>
            <a:br>
              <a:rPr lang="ru-RU" sz="1600" dirty="0" smtClean="0">
                <a:solidFill>
                  <a:schemeClr val="bg1"/>
                </a:solidFill>
                <a:latin typeface="a_Campus" pitchFamily="82" charset="-52"/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a_Campus" pitchFamily="82" charset="-52"/>
              </a:rPr>
              <a:t>И. Сталин</a:t>
            </a:r>
            <a:endParaRPr lang="ru-RU" sz="2800" dirty="0">
              <a:solidFill>
                <a:schemeClr val="bg1"/>
              </a:solidFill>
              <a:latin typeface="a_Campus" pitchFamily="82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57356" y="142852"/>
            <a:ext cx="7072362" cy="928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1300" b="1" dirty="0" smtClean="0">
              <a:solidFill>
                <a:srgbClr val="C00000"/>
              </a:solidFill>
              <a:latin typeface="a_Campus" pitchFamily="82" charset="-52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_Campus" pitchFamily="82" charset="-52"/>
              </a:rPr>
              <a:t>С. В. Бахрушин  </a:t>
            </a:r>
            <a:r>
              <a:rPr lang="ru-RU" sz="2000" b="1" dirty="0" err="1" smtClean="0">
                <a:solidFill>
                  <a:srgbClr val="C00000"/>
                </a:solidFill>
                <a:latin typeface="a_Campus" pitchFamily="82" charset="-52"/>
              </a:rPr>
              <a:t>Димитрий</a:t>
            </a:r>
            <a:r>
              <a:rPr lang="ru-RU" sz="2000" b="1" dirty="0" smtClean="0">
                <a:solidFill>
                  <a:srgbClr val="C00000"/>
                </a:solidFill>
                <a:latin typeface="a_Campus" pitchFamily="82" charset="-52"/>
              </a:rPr>
              <a:t> Донской</a:t>
            </a:r>
          </a:p>
          <a:p>
            <a:pPr algn="ctr"/>
            <a:endParaRPr lang="ru-RU" dirty="0">
              <a:latin typeface="a_AlbionicTitulBrk" pitchFamily="34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4500570"/>
            <a:ext cx="4500594" cy="2357430"/>
          </a:xfrm>
          <a:ln cmpd="dbl">
            <a:solidFill>
              <a:schemeClr val="bg1"/>
            </a:solidFill>
            <a:prstDash val="sysDot"/>
          </a:ln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Содержание</a:t>
            </a:r>
          </a:p>
          <a:p>
            <a:pPr marL="0"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Монголо-татарское нашествие</a:t>
            </a:r>
          </a:p>
          <a:p>
            <a:pPr marL="0"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Золотая Орда И Русь</a:t>
            </a:r>
          </a:p>
          <a:p>
            <a:pPr marL="0"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Борьба за единство русской земли</a:t>
            </a:r>
          </a:p>
          <a:p>
            <a:pPr marL="0"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Куликовская битва</a:t>
            </a:r>
          </a:p>
          <a:p>
            <a:pPr marL="0"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Русская земля после Куликовкой битвы</a:t>
            </a:r>
          </a:p>
          <a:p>
            <a:pPr marL="0"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Дмитрий Донской  - герой русского   </a:t>
            </a:r>
          </a:p>
          <a:p>
            <a:pPr marL="0"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                                                                  народа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" name="Picture 7" descr="C:\Documents and Settings\TEMP\Рабочий стол\фото выставка\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071546"/>
            <a:ext cx="445135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643446"/>
            <a:ext cx="8072494" cy="17859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В серии Великие русские полководцы тиражом  25000 экз. вышла брошюра 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С. В. Бахрушина  «</a:t>
            </a:r>
            <a:r>
              <a:rPr lang="ru-RU" sz="1800" dirty="0" err="1" smtClean="0">
                <a:solidFill>
                  <a:schemeClr val="bg1"/>
                </a:solidFill>
                <a:latin typeface="a_AlternaBrk" pitchFamily="34" charset="-52"/>
              </a:rPr>
              <a:t>Димитрий</a:t>
            </a: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 Донской».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Подписано к печати 23 мая 1942 г.  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Издана в Ташкенте в Узбекском филиале Академии Наук СССР</a:t>
            </a:r>
            <a:endParaRPr lang="ru-RU" sz="1800" dirty="0">
              <a:solidFill>
                <a:schemeClr val="bg1"/>
              </a:solidFill>
              <a:latin typeface="a_AlternaBrk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42852"/>
            <a:ext cx="8215338" cy="71438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_Campus" pitchFamily="82" charset="-52"/>
              </a:rPr>
              <a:t>С. В. Бахрушин  </a:t>
            </a:r>
            <a:r>
              <a:rPr lang="ru-RU" sz="2000" b="1" dirty="0" err="1" smtClean="0">
                <a:solidFill>
                  <a:srgbClr val="C00000"/>
                </a:solidFill>
                <a:latin typeface="a_Campus" pitchFamily="82" charset="-52"/>
              </a:rPr>
              <a:t>Димитрий</a:t>
            </a:r>
            <a:r>
              <a:rPr lang="ru-RU" sz="2000" b="1" dirty="0" smtClean="0">
                <a:solidFill>
                  <a:srgbClr val="C00000"/>
                </a:solidFill>
                <a:latin typeface="a_Campus" pitchFamily="82" charset="-52"/>
              </a:rPr>
              <a:t> Донской</a:t>
            </a:r>
          </a:p>
        </p:txBody>
      </p:sp>
      <p:pic>
        <p:nvPicPr>
          <p:cNvPr id="1026" name="Picture 2" descr="C:\Documents and Settings\TEMP\Рабочий стол\фото выставка\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786314" y="857232"/>
            <a:ext cx="4214842" cy="2786082"/>
          </a:xfrm>
          <a:prstGeom prst="rect">
            <a:avLst/>
          </a:prstGeom>
          <a:ln cmpd="sng"/>
          <a:effectLst>
            <a:innerShdw blurRad="63500" dist="50800" dir="18900000">
              <a:schemeClr val="accent1">
                <a:alpha val="50000"/>
              </a:scheme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8" name="Picture 4" descr="C:\Documents and Settings\TEMP\Рабочий стол\фото выставка\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lum contrast="14000"/>
          </a:blip>
          <a:srcRect/>
          <a:stretch>
            <a:fillRect/>
          </a:stretch>
        </p:blipFill>
        <p:spPr bwMode="auto">
          <a:xfrm>
            <a:off x="2500298" y="1214422"/>
            <a:ext cx="4022725" cy="2611385"/>
          </a:xfrm>
          <a:prstGeom prst="rect">
            <a:avLst/>
          </a:prstGeom>
          <a:noFill/>
          <a:ln cmpd="sng"/>
          <a:effectLst>
            <a:innerShdw blurRad="63500" dist="50800" dir="16200000">
              <a:schemeClr val="accent1">
                <a:alpha val="50000"/>
              </a:schemeClr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286388"/>
            <a:ext cx="7572428" cy="14287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Подписано к печати 3 ноября 1943 года. 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Филиал 1-ой Образцовой  типографии </a:t>
            </a:r>
            <a:r>
              <a:rPr lang="ru-RU" sz="1800" dirty="0" err="1" smtClean="0">
                <a:solidFill>
                  <a:schemeClr val="bg1"/>
                </a:solidFill>
                <a:latin typeface="a_AlternaBrk" pitchFamily="34" charset="-52"/>
              </a:rPr>
              <a:t>Огиза</a:t>
            </a: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 РСФСР треста «</a:t>
            </a:r>
            <a:r>
              <a:rPr lang="ru-RU" sz="1800" dirty="0" err="1" smtClean="0">
                <a:solidFill>
                  <a:schemeClr val="bg1"/>
                </a:solidFill>
                <a:latin typeface="a_AlternaBrk" pitchFamily="34" charset="-52"/>
              </a:rPr>
              <a:t>Полиграфкнига</a:t>
            </a: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». Свердловск. 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Тираж 25000</a:t>
            </a:r>
            <a:endParaRPr lang="ru-RU" sz="1800" dirty="0">
              <a:solidFill>
                <a:schemeClr val="bg1"/>
              </a:solidFill>
              <a:latin typeface="a_AlternaBrk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42852"/>
            <a:ext cx="8215338" cy="71438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_Campus" pitchFamily="82" charset="-52"/>
              </a:rPr>
              <a:t>П. Бажов  Сказы  о немцах</a:t>
            </a:r>
          </a:p>
        </p:txBody>
      </p:sp>
      <p:pic>
        <p:nvPicPr>
          <p:cNvPr id="5122" name="Picture 2" descr="C:\Documents and Settings\TEMP\Рабочий стол\фото выставка\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contrast="21000"/>
          </a:blip>
          <a:srcRect/>
          <a:stretch>
            <a:fillRect/>
          </a:stretch>
        </p:blipFill>
        <p:spPr bwMode="auto">
          <a:xfrm>
            <a:off x="5715008" y="928670"/>
            <a:ext cx="3073858" cy="37862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44450">
            <a:bevelB prst="relaxedInset"/>
            <a:contourClr>
              <a:schemeClr val="tx2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lum contrast="17000"/>
          </a:blip>
          <a:srcRect/>
          <a:stretch>
            <a:fillRect/>
          </a:stretch>
        </p:blipFill>
        <p:spPr bwMode="auto">
          <a:xfrm>
            <a:off x="1357290" y="928670"/>
            <a:ext cx="257176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50800">
            <a:bevelT w="165100" prst="coolSlant"/>
            <a:bevelB w="152400" h="50800" prst="softRound"/>
            <a:contourClr>
              <a:schemeClr val="accent1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572140"/>
            <a:ext cx="7572428" cy="11430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Подписано к печати 11 августа 1942 года. Тираж 40000. 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ОГИЗ Государственное издательство художественной литературы. 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18-я тип. Треста «</a:t>
            </a:r>
            <a:r>
              <a:rPr lang="ru-RU" sz="1800" dirty="0" err="1" smtClean="0">
                <a:solidFill>
                  <a:schemeClr val="bg1"/>
                </a:solidFill>
                <a:latin typeface="a_AlternaBrk" pitchFamily="34" charset="-52"/>
              </a:rPr>
              <a:t>Полиграфкнига</a:t>
            </a: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», Москва</a:t>
            </a:r>
            <a:endParaRPr lang="ru-RU" sz="1800" dirty="0">
              <a:solidFill>
                <a:schemeClr val="bg1"/>
              </a:solidFill>
              <a:latin typeface="a_AlternaBrk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42852"/>
            <a:ext cx="8215338" cy="928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a_Campus" pitchFamily="82" charset="-52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_Campus" pitchFamily="82" charset="-52"/>
              </a:rPr>
              <a:t>Красная новь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_Campus" pitchFamily="82" charset="-52"/>
              </a:rPr>
              <a:t>Журнал художественной литературы критики и публицистики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_Campus" pitchFamily="82" charset="-52"/>
            </a:endParaRPr>
          </a:p>
        </p:txBody>
      </p:sp>
      <p:pic>
        <p:nvPicPr>
          <p:cNvPr id="7170" name="Picture 2" descr="C:\Documents and Settings\TEMP\Рабочий стол\фото выставка\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000108"/>
            <a:ext cx="2818638" cy="4114800"/>
          </a:xfrm>
          <a:prstGeom prst="rect">
            <a:avLst/>
          </a:prstGeom>
          <a:noFill/>
        </p:spPr>
      </p:pic>
      <p:pic>
        <p:nvPicPr>
          <p:cNvPr id="7171" name="Picture 3" descr="C:\Documents and Settings\TEMP\Рабочий стол\фото выставка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357298"/>
            <a:ext cx="2744972" cy="4114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215074" y="2214554"/>
            <a:ext cx="2928926" cy="329320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algn="just"/>
            <a:r>
              <a:rPr lang="ru-RU" sz="1600" b="1" cap="none" spc="0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В номере:</a:t>
            </a:r>
          </a:p>
          <a:p>
            <a:pPr algn="just">
              <a:buFont typeface="Arial" charset="0"/>
              <a:buChar char="•"/>
            </a:pPr>
            <a:r>
              <a:rPr lang="ru-RU" sz="1600" b="1" cap="none" spc="0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Ник. Богданов – из</a:t>
            </a:r>
          </a:p>
          <a:p>
            <a:pPr algn="just"/>
            <a:r>
              <a:rPr lang="ru-RU" sz="1600" b="1" cap="none" spc="0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              записок военного</a:t>
            </a:r>
          </a:p>
          <a:p>
            <a:pPr algn="just"/>
            <a:r>
              <a:rPr lang="ru-RU" sz="1600" b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                </a:t>
            </a:r>
            <a:r>
              <a:rPr lang="ru-RU" sz="1600" b="1" cap="none" spc="0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корреспондента</a:t>
            </a:r>
          </a:p>
          <a:p>
            <a:pPr algn="just"/>
            <a:r>
              <a:rPr lang="ru-RU" sz="1600" b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*</a:t>
            </a:r>
            <a:r>
              <a:rPr lang="ru-RU" sz="1600" b="1" dirty="0" err="1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АнатолийБондаревский</a:t>
            </a:r>
            <a:r>
              <a:rPr lang="ru-RU" sz="1600" b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–</a:t>
            </a:r>
          </a:p>
          <a:p>
            <a:pPr algn="just"/>
            <a:r>
              <a:rPr lang="ru-RU" sz="1600" b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          Орденоносцы, стихи</a:t>
            </a:r>
          </a:p>
          <a:p>
            <a:pPr algn="just">
              <a:buFont typeface="Arial" charset="0"/>
              <a:buChar char="•"/>
            </a:pPr>
            <a:r>
              <a:rPr lang="ru-RU" sz="1600" b="1" cap="none" spc="0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Александр Коваленко –</a:t>
            </a:r>
          </a:p>
          <a:p>
            <a:pPr algn="just"/>
            <a:r>
              <a:rPr lang="ru-RU" sz="1600" b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           </a:t>
            </a:r>
            <a:r>
              <a:rPr lang="ru-RU" sz="1600" b="1" cap="none" spc="0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 По дороге на запад,</a:t>
            </a:r>
          </a:p>
          <a:p>
            <a:pPr algn="just"/>
            <a:r>
              <a:rPr lang="ru-RU" sz="1600" b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                    </a:t>
            </a:r>
            <a:r>
              <a:rPr lang="ru-RU" sz="1600" b="1" cap="none" spc="0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Небывальщина</a:t>
            </a:r>
          </a:p>
          <a:p>
            <a:pPr algn="just">
              <a:buFont typeface="Arial" charset="0"/>
              <a:buChar char="•"/>
            </a:pPr>
            <a:r>
              <a:rPr lang="ru-RU" sz="1600" b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И. </a:t>
            </a:r>
            <a:r>
              <a:rPr lang="ru-RU" sz="1600" b="1" dirty="0" err="1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Эйгес</a:t>
            </a:r>
            <a:r>
              <a:rPr lang="ru-RU" sz="1600" b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– Д. Давыдов </a:t>
            </a:r>
          </a:p>
          <a:p>
            <a:pPr algn="just"/>
            <a:r>
              <a:rPr lang="ru-RU" sz="1600" b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       о партизанской войне</a:t>
            </a:r>
          </a:p>
          <a:p>
            <a:pPr algn="just"/>
            <a:r>
              <a:rPr lang="ru-RU" sz="1600" b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Campus" pitchFamily="82" charset="-52"/>
              </a:rPr>
              <a:t>                                           1812 г.</a:t>
            </a:r>
            <a:endParaRPr lang="ru-RU" sz="1600" b="1" cap="none" spc="0" dirty="0">
              <a:ln w="127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Campus" pitchFamily="82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500702"/>
            <a:ext cx="7572428" cy="121444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Подписано к печати 26 марта1942 года. 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Тираж 30000. 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ОГИЗ Государственное издательство художественной литературы. 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Книжная фабрика им. </a:t>
            </a:r>
            <a:r>
              <a:rPr lang="ru-RU" sz="1800" dirty="0" err="1" smtClean="0">
                <a:solidFill>
                  <a:schemeClr val="bg1"/>
                </a:solidFill>
                <a:latin typeface="a_AlternaBrk" pitchFamily="34" charset="-52"/>
              </a:rPr>
              <a:t>Камиль</a:t>
            </a: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_AlternaBrk" pitchFamily="34" charset="-52"/>
              </a:rPr>
              <a:t>Якуб</a:t>
            </a: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. Казань</a:t>
            </a:r>
            <a:endParaRPr lang="ru-RU" sz="1800" dirty="0">
              <a:solidFill>
                <a:schemeClr val="bg1"/>
              </a:solidFill>
              <a:latin typeface="a_AlternaBrk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42852"/>
            <a:ext cx="8215338" cy="928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a_Campus" pitchFamily="82" charset="-52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_Campus" pitchFamily="82" charset="-52"/>
              </a:rPr>
              <a:t>Красная новь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_Campus" pitchFamily="82" charset="-52"/>
              </a:rPr>
              <a:t>Журнал художественной литературы критики и публицистики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_Campus" pitchFamily="82" charset="-52"/>
            </a:endParaRPr>
          </a:p>
        </p:txBody>
      </p:sp>
      <p:pic>
        <p:nvPicPr>
          <p:cNvPr id="6146" name="Picture 2" descr="C:\Documents and Settings\TEMP\Рабочий стол\фото выставка\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285860"/>
            <a:ext cx="2701248" cy="4114800"/>
          </a:xfrm>
          <a:prstGeom prst="rect">
            <a:avLst/>
          </a:prstGeom>
          <a:noFill/>
        </p:spPr>
      </p:pic>
      <p:pic>
        <p:nvPicPr>
          <p:cNvPr id="6148" name="Picture 4" descr="C:\Documents and Settings\TEMP\Рабочий стол\фото выставка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6957" y="1000108"/>
            <a:ext cx="2427043" cy="4114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1500174"/>
            <a:ext cx="2928958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В номере: </a:t>
            </a:r>
          </a:p>
          <a:p>
            <a:pPr algn="just">
              <a:buFont typeface="Arial" charset="0"/>
              <a:buChar char="•"/>
            </a:pPr>
            <a:r>
              <a:rPr lang="ru-RU" sz="160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Ник. Богданов  - </a:t>
            </a:r>
          </a:p>
          <a:p>
            <a:pPr algn="just"/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             </a:t>
            </a:r>
            <a:r>
              <a:rPr lang="ru-RU" sz="160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из записок военного</a:t>
            </a:r>
          </a:p>
          <a:p>
            <a:pPr algn="just"/>
            <a:r>
              <a:rPr lang="ru-RU" sz="160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                      корреспондента</a:t>
            </a: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С. Щипачев –  «Я сердцем</a:t>
            </a:r>
          </a:p>
          <a:p>
            <a:pPr algn="just"/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                  родину объемлю»</a:t>
            </a:r>
          </a:p>
          <a:p>
            <a:pPr algn="just">
              <a:buFont typeface="Arial" charset="0"/>
              <a:buChar char="•"/>
            </a:pPr>
            <a:r>
              <a:rPr lang="ru-RU" sz="1600" dirty="0" err="1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Джиованни</a:t>
            </a:r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</a:t>
            </a:r>
            <a:r>
              <a:rPr lang="ru-RU" sz="1600" dirty="0" err="1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Джерманетто</a:t>
            </a:r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  </a:t>
            </a:r>
          </a:p>
          <a:p>
            <a:pPr algn="just"/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                  – Солдатская доля</a:t>
            </a:r>
          </a:p>
          <a:p>
            <a:pPr algn="just"/>
            <a:r>
              <a:rPr lang="ru-RU" sz="160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*А. </a:t>
            </a:r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Т</a:t>
            </a:r>
            <a:r>
              <a:rPr lang="ru-RU" sz="160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вардовский – Мать</a:t>
            </a: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Н. </a:t>
            </a:r>
            <a:r>
              <a:rPr lang="ru-RU" sz="1600" dirty="0" err="1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Четунова</a:t>
            </a:r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– Народная</a:t>
            </a:r>
          </a:p>
          <a:p>
            <a:pPr algn="just"/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               партизанская война</a:t>
            </a:r>
          </a:p>
          <a:p>
            <a:pPr algn="just">
              <a:buFont typeface="Arial" charset="0"/>
              <a:buChar char="•"/>
            </a:pPr>
            <a:r>
              <a:rPr lang="ru-RU" sz="160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С. </a:t>
            </a:r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Мстиславский – Лицо</a:t>
            </a:r>
          </a:p>
          <a:p>
            <a:pPr algn="just"/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                                         врага</a:t>
            </a:r>
          </a:p>
          <a:p>
            <a:pPr algn="just">
              <a:buFont typeface="Arial" charset="0"/>
              <a:buChar char="•"/>
            </a:pPr>
            <a:r>
              <a:rPr lang="ru-RU" sz="160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В. </a:t>
            </a:r>
            <a:r>
              <a:rPr lang="ru-RU" sz="1600" cap="none" spc="0" dirty="0" err="1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Стамбулов</a:t>
            </a:r>
            <a:r>
              <a:rPr lang="ru-RU" sz="160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– Америка</a:t>
            </a:r>
          </a:p>
          <a:p>
            <a:pPr algn="just"/>
            <a:r>
              <a:rPr lang="ru-RU" sz="1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                       </a:t>
            </a:r>
            <a:r>
              <a:rPr lang="ru-RU" sz="160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+mj-lt"/>
              </a:rPr>
              <a:t> против Гитлера </a:t>
            </a:r>
          </a:p>
          <a:p>
            <a:pPr algn="just">
              <a:buFont typeface="Arial" charset="0"/>
              <a:buChar char="•"/>
            </a:pPr>
            <a:endParaRPr lang="ru-RU" cap="none" spc="0" dirty="0" smtClean="0">
              <a:ln w="1905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  <a:latin typeface="+mj-lt"/>
            </a:endParaRPr>
          </a:p>
          <a:p>
            <a:pPr algn="ctr"/>
            <a:endParaRPr lang="ru-RU" sz="1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572140"/>
            <a:ext cx="7572428" cy="11430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Подписано к печати 9 августа 1941 года. Тираж 15000. 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ОГИЗ Государственное издательство художественной литературы.</a:t>
            </a:r>
            <a:b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 6-я тип. </a:t>
            </a:r>
            <a:r>
              <a:rPr lang="ru-RU" sz="1800" dirty="0" err="1" smtClean="0">
                <a:solidFill>
                  <a:schemeClr val="bg1"/>
                </a:solidFill>
                <a:latin typeface="a_AlternaBrk" pitchFamily="34" charset="-52"/>
              </a:rPr>
              <a:t>ОГИЗа</a:t>
            </a: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 РСФСР треста «</a:t>
            </a:r>
            <a:r>
              <a:rPr lang="ru-RU" sz="1800" dirty="0" err="1" smtClean="0">
                <a:solidFill>
                  <a:schemeClr val="bg1"/>
                </a:solidFill>
                <a:latin typeface="a_AlternaBrk" pitchFamily="34" charset="-52"/>
              </a:rPr>
              <a:t>Полиграфкнига</a:t>
            </a:r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», Москва-Ленинград</a:t>
            </a:r>
            <a:endParaRPr lang="ru-RU" sz="1800" dirty="0">
              <a:solidFill>
                <a:schemeClr val="bg1"/>
              </a:solidFill>
              <a:latin typeface="a_AlternaBrk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42852"/>
            <a:ext cx="8215338" cy="928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a_Campus" pitchFamily="82" charset="-52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_Campus" pitchFamily="82" charset="-52"/>
              </a:rPr>
              <a:t>Журнал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_Campus" pitchFamily="82" charset="-52"/>
              </a:rPr>
              <a:t>Интернациональная литература</a:t>
            </a:r>
            <a:endParaRPr lang="ru-RU" sz="1400" b="1" dirty="0" smtClean="0">
              <a:solidFill>
                <a:srgbClr val="0070C0"/>
              </a:solidFill>
              <a:latin typeface="a_Campus" pitchFamily="82" charset="-52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a_Campus" pitchFamily="82" charset="-52"/>
            </a:endParaRPr>
          </a:p>
        </p:txBody>
      </p:sp>
      <p:pic>
        <p:nvPicPr>
          <p:cNvPr id="8194" name="Picture 2" descr="C:\Documents and Settings\TEMP\Рабочий стол\фото выставка\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142984"/>
            <a:ext cx="2767963" cy="4114800"/>
          </a:xfrm>
          <a:prstGeom prst="rect">
            <a:avLst/>
          </a:prstGeom>
          <a:noFill/>
        </p:spPr>
      </p:pic>
      <p:pic>
        <p:nvPicPr>
          <p:cNvPr id="8195" name="Picture 3" descr="C:\Documents and Settings\TEMP\Рабочий стол\фото выставка\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357298"/>
            <a:ext cx="2570417" cy="4114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57950" y="1714488"/>
            <a:ext cx="257176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* </a:t>
            </a:r>
            <a:r>
              <a:rPr lang="ru-RU" sz="16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Бертольт</a:t>
            </a:r>
            <a:r>
              <a:rPr lang="ru-RU" sz="16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Брехт – Германский парад</a:t>
            </a:r>
          </a:p>
          <a:p>
            <a:pPr algn="just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* Эрих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Вайнерт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– 1812 – 1919 – 1941 (стихи)</a:t>
            </a:r>
          </a:p>
          <a:p>
            <a:pPr algn="just">
              <a:buFont typeface="Arial" charset="0"/>
              <a:buChar char="•"/>
            </a:pPr>
            <a:r>
              <a:rPr lang="ru-RU" sz="16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Стихи из концлагеря </a:t>
            </a:r>
            <a:r>
              <a:rPr lang="ru-RU" sz="16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Вернэ</a:t>
            </a:r>
            <a:endParaRPr lang="ru-RU" sz="16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AvanteBs" pitchFamily="34" charset="-52"/>
            </a:endParaRP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Елизавета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Кайль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– «Город Жижки»</a:t>
            </a:r>
          </a:p>
          <a:p>
            <a:pPr algn="just">
              <a:buFont typeface="Arial" charset="0"/>
              <a:buChar char="•"/>
            </a:pPr>
            <a:r>
              <a:rPr lang="ru-RU" sz="16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Т. </a:t>
            </a:r>
            <a:r>
              <a:rPr lang="ru-RU" sz="16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Рокотовь</a:t>
            </a:r>
            <a:r>
              <a:rPr lang="ru-RU" sz="16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- Англия в дни войны</a:t>
            </a: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Сторм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Джеймсон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-  Женщины в тылу </a:t>
            </a:r>
          </a:p>
          <a:p>
            <a:pPr algn="just">
              <a:buFont typeface="Arial" charset="0"/>
              <a:buChar char="•"/>
            </a:pPr>
            <a:r>
              <a:rPr lang="ru-RU" sz="16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vanteBs" pitchFamily="34" charset="-52"/>
              </a:rPr>
              <a:t> Е. Федорова – писатели, убитые фашизмом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AvanteBs" pitchFamily="34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фото выставка\forumfullimg~crimea~1363342077867~1365659401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8215338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286388"/>
            <a:ext cx="5500726" cy="15716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_AlternaBrk" pitchFamily="34" charset="-52"/>
              </a:rPr>
              <a:t>Подписано к печати 15 августа 1942 года. Тираж 15000. ОГИЗ Государственное издательство художественной литературы. 13-я тип. ОГИЗ, Москва-Ленинград</a:t>
            </a:r>
            <a:endParaRPr lang="ru-RU" sz="1800" dirty="0">
              <a:solidFill>
                <a:schemeClr val="bg1"/>
              </a:solidFill>
              <a:latin typeface="a_AlternaBrk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42852"/>
            <a:ext cx="8072494" cy="85725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_Campus" pitchFamily="82" charset="-52"/>
              </a:rPr>
              <a:t>Журнал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_Campus" pitchFamily="82" charset="-52"/>
              </a:rPr>
              <a:t>Интернациональная литература</a:t>
            </a:r>
            <a:endParaRPr lang="ru-RU" sz="1200" b="1" dirty="0" smtClean="0">
              <a:solidFill>
                <a:srgbClr val="0070C0"/>
              </a:solidFill>
              <a:latin typeface="a_Campus" pitchFamily="82" charset="-52"/>
            </a:endParaRPr>
          </a:p>
        </p:txBody>
      </p:sp>
      <p:pic>
        <p:nvPicPr>
          <p:cNvPr id="9218" name="Picture 2" descr="C:\Documents and Settings\TEMP\Рабочий стол\фото выставка\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928670"/>
            <a:ext cx="2729633" cy="4114800"/>
          </a:xfrm>
          <a:prstGeom prst="rect">
            <a:avLst/>
          </a:prstGeom>
          <a:noFill/>
        </p:spPr>
      </p:pic>
      <p:pic>
        <p:nvPicPr>
          <p:cNvPr id="9220" name="Picture 4" descr="C:\Documents and Settings\TEMP\Рабочий стол\фото выставка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2481259" cy="3694118"/>
          </a:xfrm>
          <a:prstGeom prst="rect">
            <a:avLst/>
          </a:prstGeom>
          <a:noFill/>
        </p:spPr>
      </p:pic>
      <p:pic>
        <p:nvPicPr>
          <p:cNvPr id="9221" name="Picture 5" descr="C:\Documents and Settings\TEMP\Рабочий стол\фото выставка\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000240"/>
            <a:ext cx="2579831" cy="3602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482</TotalTime>
  <Words>582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Солнцестояние</vt:lpstr>
      <vt:lpstr>Acrobat Document</vt:lpstr>
      <vt:lpstr>Подписано  к печати  в годы войны</vt:lpstr>
      <vt:lpstr>Слайд 2</vt:lpstr>
      <vt:lpstr>Пусть вдохновляет вас  в этой войне мужественный  образ наших великих предков –  Александра Невского, Димитрия Донского, Кузьмы Минина, Димитрия Пожарского, Александра Суворова, Михаила Кутузова!  И. Сталин</vt:lpstr>
      <vt:lpstr>В серии Великие русские полководцы тиражом  25000 экз. вышла брошюра  С. В. Бахрушина  «Димитрий Донской». Подписано к печати 23 мая 1942 г.   Издана в Ташкенте в Узбекском филиале Академии Наук СССР</vt:lpstr>
      <vt:lpstr>Подписано к печати 3 ноября 1943 года.  Филиал 1-ой Образцовой  типографии Огиза РСФСР треста «Полиграфкнига». Свердловск.  Тираж 25000</vt:lpstr>
      <vt:lpstr>Подписано к печати 11 августа 1942 года. Тираж 40000.  ОГИЗ Государственное издательство художественной литературы.  18-я тип. Треста «Полиграфкнига», Москва</vt:lpstr>
      <vt:lpstr>Подписано к печати 26 марта1942 года.  Тираж 30000.  ОГИЗ Государственное издательство художественной литературы.  Книжная фабрика им. Камиль Якуб. Казань</vt:lpstr>
      <vt:lpstr>Подписано к печати 9 августа 1941 года. Тираж 15000.  ОГИЗ Государственное издательство художественной литературы.  6-я тип. ОГИЗа РСФСР треста «Полиграфкнига», Москва-Ленинград</vt:lpstr>
      <vt:lpstr>Подписано к печати 15 августа 1942 года. Тираж 15000. ОГИЗ Государственное издательство художественной литературы. 13-я тип. ОГИЗ, Москва-Ленинград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военных лет</dc:title>
  <dc:creator>Olga</dc:creator>
  <cp:lastModifiedBy>Olga</cp:lastModifiedBy>
  <cp:revision>40</cp:revision>
  <dcterms:created xsi:type="dcterms:W3CDTF">2015-04-09T09:58:29Z</dcterms:created>
  <dcterms:modified xsi:type="dcterms:W3CDTF">2015-04-13T04:51:32Z</dcterms:modified>
</cp:coreProperties>
</file>